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Override3.xml" ContentType="application/vnd.openxmlformats-officedocument.themeOverride+xml"/>
  <Override PartName="/ppt/theme/themeOverride4.xml" ContentType="application/vnd.openxmlformats-officedocument.themeOverride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Layouts/slideLayout1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docProps/custom.xml" ContentType="application/vnd.openxmlformats-officedocument.custom-properties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9" r:id="rId3"/>
    <p:sldId id="257" r:id="rId4"/>
    <p:sldId id="258" r:id="rId5"/>
    <p:sldId id="260" r:id="rId6"/>
    <p:sldId id="261" r:id="rId7"/>
    <p:sldId id="263" r:id="rId8"/>
    <p:sldId id="264" r:id="rId9"/>
    <p:sldId id="265" r:id="rId10"/>
    <p:sldId id="266" r:id="rId11"/>
    <p:sldId id="267" r:id="rId12"/>
    <p:sldId id="285" r:id="rId13"/>
    <p:sldId id="286" r:id="rId14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14" autoAdjust="0"/>
    <p:restoredTop sz="94660"/>
  </p:normalViewPr>
  <p:slideViewPr>
    <p:cSldViewPr>
      <p:cViewPr varScale="1">
        <p:scale>
          <a:sx n="82" d="100"/>
          <a:sy n="82" d="100"/>
        </p:scale>
        <p:origin x="-1626" y="-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4.xml"/><Relationship Id="rId4" Type="http://schemas.openxmlformats.org/officeDocument/2006/relationships/image" Target="../media/image1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ый треугольник 3"/>
          <p:cNvSpPr/>
          <p:nvPr/>
        </p:nvSpPr>
        <p:spPr>
          <a:xfrm>
            <a:off x="0" y="4664075"/>
            <a:ext cx="9150350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grpSp>
        <p:nvGrpSpPr>
          <p:cNvPr id="5" name="Группа 15"/>
          <p:cNvGrpSpPr>
            <a:grpSpLocks/>
          </p:cNvGrpSpPr>
          <p:nvPr/>
        </p:nvGrpSpPr>
        <p:grpSpPr bwMode="auto">
          <a:xfrm>
            <a:off x="-3175" y="4953000"/>
            <a:ext cx="9147175" cy="1911350"/>
            <a:chOff x="-3765" y="4832896"/>
            <a:chExt cx="9147765" cy="2032192"/>
          </a:xfrm>
        </p:grpSpPr>
        <p:sp>
          <p:nvSpPr>
            <p:cNvPr id="6" name="Полилиния 5"/>
            <p:cNvSpPr>
              <a:spLocks/>
            </p:cNvSpPr>
            <p:nvPr/>
          </p:nvSpPr>
          <p:spPr bwMode="auto">
            <a:xfrm>
              <a:off x="1687032" y="4832896"/>
              <a:ext cx="7456968" cy="51817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>
              <a:extLst/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7" name="Полилиния 6"/>
            <p:cNvSpPr>
              <a:spLocks/>
            </p:cNvSpPr>
            <p:nvPr/>
          </p:nvSpPr>
          <p:spPr bwMode="auto">
            <a:xfrm>
              <a:off x="35926" y="5135025"/>
              <a:ext cx="9108074" cy="838869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>
              <a:extLst/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8" name="Полилиния 7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 cstate="print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extLst/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cxnSp>
          <p:nvCxnSpPr>
            <p:cNvPr id="10" name="Прямая соединительная линия 9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Заголовок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anchor="b"/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17" name="Подзаголовок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lang="ru-RU" smtClean="0"/>
              <a:t>Образец подзаголовка</a:t>
            </a:r>
            <a:endParaRPr lang="en-US"/>
          </a:p>
        </p:txBody>
      </p:sp>
      <p:sp>
        <p:nvSpPr>
          <p:cNvPr id="11" name="Дата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pPr>
              <a:defRPr/>
            </a:pPr>
            <a:fld id="{B2ECC621-91BC-42DF-92FB-594E74BABB7E}" type="datetimeFigureOut">
              <a:rPr lang="ru-RU"/>
              <a:pPr>
                <a:defRPr/>
              </a:pPr>
              <a:t>31.08.2020</a:t>
            </a:fld>
            <a:endParaRPr lang="ru-RU"/>
          </a:p>
        </p:txBody>
      </p:sp>
      <p:sp>
        <p:nvSpPr>
          <p:cNvPr id="12" name="Нижний колонтитул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pPr>
              <a:defRPr/>
            </a:pPr>
            <a:endParaRPr lang="ru-RU"/>
          </a:p>
        </p:txBody>
      </p:sp>
      <p:sp>
        <p:nvSpPr>
          <p:cNvPr id="13" name="Номер слайда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pPr>
              <a:defRPr/>
            </a:pPr>
            <a:fld id="{FF57953E-E707-49D0-9030-6B0D9472FD54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  <p:transition>
    <p:wheel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>
            <a:extLst/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Дата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A7AE910-F244-4B70-8AA4-65B38D443FFF}" type="datetimeFigureOut">
              <a:rPr lang="ru-RU"/>
              <a:pPr>
                <a:defRPr/>
              </a:pPr>
              <a:t>31.08.2020</a:t>
            </a:fld>
            <a:endParaRPr lang="ru-RU"/>
          </a:p>
        </p:txBody>
      </p:sp>
      <p:sp>
        <p:nvSpPr>
          <p:cNvPr id="5" name="Нижний колонтитул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D56C400-E5EE-48A4-A390-91B1B2143883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  <p:transition>
    <p:wheel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>
            <a:extLst/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>
            <a:extLst/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Дата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564DD09-3767-4136-AD3B-573BAA7054BD}" type="datetimeFigureOut">
              <a:rPr lang="ru-RU"/>
              <a:pPr>
                <a:defRPr/>
              </a:pPr>
              <a:t>31.08.2020</a:t>
            </a:fld>
            <a:endParaRPr lang="ru-RU"/>
          </a:p>
        </p:txBody>
      </p:sp>
      <p:sp>
        <p:nvSpPr>
          <p:cNvPr id="5" name="Нижний колонтитул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AC361BC-B21C-443E-817D-5028AB1157B7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  <p:transition>
    <p:wheel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7" name="Заголовок 6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4" name="Дата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847BCA-9C41-4251-8941-815CBD9865CE}" type="datetimeFigureOut">
              <a:rPr lang="ru-RU"/>
              <a:pPr>
                <a:defRPr/>
              </a:pPr>
              <a:t>31.08.2020</a:t>
            </a:fld>
            <a:endParaRPr lang="ru-RU"/>
          </a:p>
        </p:txBody>
      </p:sp>
      <p:sp>
        <p:nvSpPr>
          <p:cNvPr id="5" name="Нижний колонтитул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47A5541-B965-40ED-A6F8-90B5423CE0B8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  <p:transition>
    <p:wheel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bg>
      <p:bgPr>
        <a:blipFill dpi="0" rotWithShape="0">
          <a:blip r:embed="rId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ашивка 3"/>
          <p:cNvSpPr/>
          <p:nvPr/>
        </p:nvSpPr>
        <p:spPr>
          <a:xfrm>
            <a:off x="3636963" y="3005138"/>
            <a:ext cx="182562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Нашивка 4"/>
          <p:cNvSpPr/>
          <p:nvPr/>
        </p:nvSpPr>
        <p:spPr>
          <a:xfrm>
            <a:off x="3449638" y="3005138"/>
            <a:ext cx="18415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anchor="b"/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67F00F21-1CF9-498E-9548-ABE91673702B}" type="datetimeFigureOut">
              <a:rPr lang="ru-RU"/>
              <a:pPr>
                <a:defRPr/>
              </a:pPr>
              <a:t>31.08.2020</a:t>
            </a:fld>
            <a:endParaRPr lang="ru-RU"/>
          </a:p>
        </p:txBody>
      </p:sp>
      <p:sp>
        <p:nvSpPr>
          <p:cNvPr id="7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ru-RU"/>
          </a:p>
        </p:txBody>
      </p:sp>
      <p:sp>
        <p:nvSpPr>
          <p:cNvPr id="8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610BCFC0-7E52-452E-93EE-00BD5D308148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wheel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bg>
      <p:bgPr>
        <a:blipFill dpi="0" rotWithShape="0">
          <a:blip r:embed="rId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8" name="Заголовок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9180CD9E-33ED-4D4C-B605-CF5C03B3EB6C}" type="datetimeFigureOut">
              <a:rPr lang="ru-RU"/>
              <a:pPr>
                <a:defRPr/>
              </a:pPr>
              <a:t>31.08.2020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FFCD0C0A-10E8-43E8-B7B4-0126065F9D1A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wheel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Сравнение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/>
          <a:lstStyle>
            <a:lvl1pPr>
              <a:defRPr/>
            </a:lvl1pPr>
            <a:extLst/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Содержимое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5ECC11AC-79AD-49B1-9D1A-E71385F98CCE}" type="datetimeFigureOut">
              <a:rPr lang="ru-RU"/>
              <a:pPr>
                <a:defRPr/>
              </a:pPr>
              <a:t>31.08.2020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6AC7F8DC-88DB-4A39-9A15-F6C55CB9FC54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wheel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bg>
      <p:bgPr>
        <a:blipFill dpi="0" rotWithShape="0">
          <a:blip r:embed="rId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F2317464-2AAB-4555-9106-64B7F1F9345B}" type="datetimeFigureOut">
              <a:rPr lang="ru-RU"/>
              <a:pPr>
                <a:defRPr/>
              </a:pPr>
              <a:t>31.08.2020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E16D73D7-18A9-4C86-8F2A-A691FF6FD0D5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wheel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22E91A-2A0F-4835-8C07-620235C7E653}" type="datetimeFigureOut">
              <a:rPr lang="ru-RU"/>
              <a:pPr>
                <a:defRPr/>
              </a:pPr>
              <a:t>31.08.2020</a:t>
            </a:fld>
            <a:endParaRPr lang="ru-RU"/>
          </a:p>
        </p:txBody>
      </p:sp>
      <p:sp>
        <p:nvSpPr>
          <p:cNvPr id="3" name="Нижний колонтитул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4" name="Номер слайда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C5049F-5E68-40B1-BAD2-28D5AE6639AB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  <p:transition>
    <p:wheel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A334CC60-3A5A-4E36-BFC2-87828AA844CD}" type="datetimeFigureOut">
              <a:rPr lang="ru-RU"/>
              <a:pPr>
                <a:defRPr/>
              </a:pPr>
              <a:t>31.08.2020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46CB0F53-C3B6-4116-9ECA-975E07F25AD5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wheel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bg>
      <p:bgPr>
        <a:blipFill dpi="0" rotWithShape="0">
          <a:blip r:embed="rId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олилиния 4"/>
          <p:cNvSpPr>
            <a:spLocks/>
          </p:cNvSpPr>
          <p:nvPr/>
        </p:nvSpPr>
        <p:spPr bwMode="auto">
          <a:xfrm>
            <a:off x="715963" y="5002213"/>
            <a:ext cx="3802062" cy="1443037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-329" y="347"/>
                </a:moveTo>
                <a:lnTo>
                  <a:pt x="7156" y="682"/>
                </a:lnTo>
                <a:lnTo>
                  <a:pt x="5229" y="682"/>
                </a:lnTo>
                <a:lnTo>
                  <a:pt x="-328" y="345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extLst/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6" name="Полилиния 5"/>
          <p:cNvSpPr>
            <a:spLocks/>
          </p:cNvSpPr>
          <p:nvPr/>
        </p:nvSpPr>
        <p:spPr bwMode="auto">
          <a:xfrm>
            <a:off x="-53975" y="5784850"/>
            <a:ext cx="3802063" cy="838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817" y="97"/>
                </a:moveTo>
                <a:lnTo>
                  <a:pt x="6408" y="682"/>
                </a:lnTo>
                <a:lnTo>
                  <a:pt x="5232" y="685"/>
                </a:lnTo>
                <a:lnTo>
                  <a:pt x="829" y="101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extLst/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7" name="Прямоугольный треугольник 6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4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cxnSp>
        <p:nvCxnSpPr>
          <p:cNvPr id="8" name="Прямая соединительная линия 7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Нашивка 8"/>
          <p:cNvSpPr/>
          <p:nvPr/>
        </p:nvSpPr>
        <p:spPr>
          <a:xfrm>
            <a:off x="8664575" y="4987925"/>
            <a:ext cx="182563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0" name="Нашивка 9"/>
          <p:cNvSpPr/>
          <p:nvPr/>
        </p:nvSpPr>
        <p:spPr>
          <a:xfrm>
            <a:off x="8477250" y="4987925"/>
            <a:ext cx="182563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tIns="0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extLst/>
          </a:lstStyle>
          <a:p>
            <a:pPr lvl="0"/>
            <a:r>
              <a:rPr lang="ru-RU" noProof="0" smtClean="0"/>
              <a:t>Вставка рисунка</a:t>
            </a:r>
            <a:endParaRPr lang="en-US" noProof="0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11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pPr>
              <a:defRPr/>
            </a:pPr>
            <a:fld id="{5374F2B4-71B5-4F24-961E-5D503324646C}" type="datetimeFigureOut">
              <a:rPr lang="ru-RU"/>
              <a:pPr>
                <a:defRPr/>
              </a:pPr>
              <a:t>31.08.2020</a:t>
            </a:fld>
            <a:endParaRPr lang="ru-RU"/>
          </a:p>
        </p:txBody>
      </p:sp>
      <p:sp>
        <p:nvSpPr>
          <p:cNvPr id="12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pPr>
              <a:defRPr/>
            </a:pPr>
            <a:endParaRPr lang="ru-RU"/>
          </a:p>
        </p:txBody>
      </p:sp>
      <p:sp>
        <p:nvSpPr>
          <p:cNvPr id="13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pPr>
              <a:defRPr/>
            </a:pPr>
            <a:fld id="{9BC0B720-9E1E-467F-BDEB-5A075B7E2D19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wheel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Полилиния 12"/>
          <p:cNvSpPr>
            <a:spLocks/>
          </p:cNvSpPr>
          <p:nvPr/>
        </p:nvSpPr>
        <p:spPr bwMode="auto">
          <a:xfrm>
            <a:off x="715963" y="5002213"/>
            <a:ext cx="3802062" cy="1443037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-329" y="347"/>
                </a:moveTo>
                <a:lnTo>
                  <a:pt x="7156" y="682"/>
                </a:lnTo>
                <a:lnTo>
                  <a:pt x="5229" y="682"/>
                </a:lnTo>
                <a:lnTo>
                  <a:pt x="-328" y="345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extLst/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12" name="Полилиния 11"/>
          <p:cNvSpPr>
            <a:spLocks/>
          </p:cNvSpPr>
          <p:nvPr/>
        </p:nvSpPr>
        <p:spPr bwMode="auto">
          <a:xfrm>
            <a:off x="-53975" y="5784850"/>
            <a:ext cx="3802063" cy="838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817" y="97"/>
                </a:moveTo>
                <a:lnTo>
                  <a:pt x="6408" y="682"/>
                </a:lnTo>
                <a:lnTo>
                  <a:pt x="5232" y="685"/>
                </a:lnTo>
                <a:lnTo>
                  <a:pt x="829" y="101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extLst/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14" name="Прямоугольный треугольник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3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cxnSp>
        <p:nvCxnSpPr>
          <p:cNvPr id="15" name="Прямая соединительная линия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Заголовок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1033" name="Текст 29"/>
          <p:cNvSpPr>
            <a:spLocks noGrp="1"/>
          </p:cNvSpPr>
          <p:nvPr>
            <p:ph type="body" idx="1"/>
          </p:nvPr>
        </p:nvSpPr>
        <p:spPr bwMode="auto">
          <a:xfrm>
            <a:off x="457200" y="1481138"/>
            <a:ext cx="8229600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smtClean="0"/>
          </a:p>
        </p:txBody>
      </p:sp>
      <p:sp>
        <p:nvSpPr>
          <p:cNvPr id="10" name="Дата 9"/>
          <p:cNvSpPr>
            <a:spLocks noGrp="1"/>
          </p:cNvSpPr>
          <p:nvPr>
            <p:ph type="dt" sz="half" idx="2"/>
          </p:nvPr>
        </p:nvSpPr>
        <p:spPr>
          <a:xfrm>
            <a:off x="6727825" y="6408738"/>
            <a:ext cx="1919288" cy="365125"/>
          </a:xfrm>
          <a:prstGeom prst="rect">
            <a:avLst/>
          </a:prstGeom>
        </p:spPr>
        <p:txBody>
          <a:bodyPr vert="horz" anchor="b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000">
                <a:solidFill>
                  <a:schemeClr val="tx1"/>
                </a:solidFill>
                <a:latin typeface="+mn-lt"/>
              </a:defRPr>
            </a:lvl1pPr>
            <a:extLst/>
          </a:lstStyle>
          <a:p>
            <a:pPr>
              <a:defRPr/>
            </a:pPr>
            <a:fld id="{6BDCF1BA-4918-4037-B385-5F1EB73C9BA8}" type="datetimeFigureOut">
              <a:rPr lang="ru-RU"/>
              <a:pPr>
                <a:defRPr/>
              </a:pPr>
              <a:t>31.08.2020</a:t>
            </a:fld>
            <a:endParaRPr lang="ru-RU"/>
          </a:p>
        </p:txBody>
      </p:sp>
      <p:sp>
        <p:nvSpPr>
          <p:cNvPr id="22" name="Нижний колонтитул 21"/>
          <p:cNvSpPr>
            <a:spLocks noGrp="1"/>
          </p:cNvSpPr>
          <p:nvPr>
            <p:ph type="ftr" sz="quarter" idx="3"/>
          </p:nvPr>
        </p:nvSpPr>
        <p:spPr>
          <a:xfrm>
            <a:off x="4379913" y="6408738"/>
            <a:ext cx="2351087" cy="365125"/>
          </a:xfrm>
          <a:prstGeom prst="rect">
            <a:avLst/>
          </a:prstGeom>
        </p:spPr>
        <p:txBody>
          <a:bodyPr vert="horz" anchor="b"/>
          <a:lstStyle>
            <a:lvl1pPr algn="r" eaLnBrk="1" fontAlgn="auto" latinLnBrk="0" hangingPunct="1">
              <a:spcBef>
                <a:spcPts val="0"/>
              </a:spcBef>
              <a:spcAft>
                <a:spcPts val="0"/>
              </a:spcAft>
              <a:defRPr kumimoji="0" sz="1000">
                <a:solidFill>
                  <a:schemeClr val="tx1"/>
                </a:solidFill>
                <a:latin typeface="+mn-lt"/>
              </a:defRPr>
            </a:lvl1pPr>
            <a:extLst/>
          </a:lstStyle>
          <a:p>
            <a:pPr>
              <a:defRPr/>
            </a:pPr>
            <a:endParaRPr lang="ru-RU"/>
          </a:p>
        </p:txBody>
      </p:sp>
      <p:sp>
        <p:nvSpPr>
          <p:cNvPr id="18" name="Номер слайда 17"/>
          <p:cNvSpPr>
            <a:spLocks noGrp="1"/>
          </p:cNvSpPr>
          <p:nvPr>
            <p:ph type="sldNum" sz="quarter" idx="4"/>
          </p:nvPr>
        </p:nvSpPr>
        <p:spPr>
          <a:xfrm>
            <a:off x="8647113" y="6408738"/>
            <a:ext cx="366712" cy="365125"/>
          </a:xfrm>
          <a:prstGeom prst="rect">
            <a:avLst/>
          </a:prstGeom>
        </p:spPr>
        <p:txBody>
          <a:bodyPr vert="horz" anchor="b"/>
          <a:lstStyle>
            <a:lvl1pPr algn="r" eaLnBrk="1" fontAlgn="auto" latinLnBrk="0" hangingPunct="1">
              <a:spcBef>
                <a:spcPts val="0"/>
              </a:spcBef>
              <a:spcAft>
                <a:spcPts val="0"/>
              </a:spcAft>
              <a:defRPr kumimoji="0" sz="1000" b="0">
                <a:solidFill>
                  <a:schemeClr val="tx1"/>
                </a:solidFill>
                <a:latin typeface="+mn-lt"/>
              </a:defRPr>
            </a:lvl1pPr>
            <a:extLst/>
          </a:lstStyle>
          <a:p>
            <a:pPr>
              <a:defRPr/>
            </a:pPr>
            <a:fld id="{BDAD5B13-7915-4D57-AFC9-B25F878FACBE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1" r:id="rId1"/>
    <p:sldLayoutId id="2147483787" r:id="rId2"/>
    <p:sldLayoutId id="2147483792" r:id="rId3"/>
    <p:sldLayoutId id="2147483793" r:id="rId4"/>
    <p:sldLayoutId id="2147483794" r:id="rId5"/>
    <p:sldLayoutId id="2147483795" r:id="rId6"/>
    <p:sldLayoutId id="2147483788" r:id="rId7"/>
    <p:sldLayoutId id="2147483796" r:id="rId8"/>
    <p:sldLayoutId id="2147483797" r:id="rId9"/>
    <p:sldLayoutId id="2147483789" r:id="rId10"/>
    <p:sldLayoutId id="2147483790" r:id="rId11"/>
  </p:sldLayoutIdLst>
  <p:transition>
    <p:wheel/>
  </p:transition>
  <p:txStyles>
    <p:titleStyle>
      <a:lvl1pPr algn="l" rtl="0" eaLnBrk="0" fontAlgn="base" hangingPunct="0">
        <a:spcBef>
          <a:spcPct val="0"/>
        </a:spcBef>
        <a:spcAft>
          <a:spcPct val="0"/>
        </a:spcAft>
        <a:defRPr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9pPr>
      <a:extLst/>
    </p:titleStyle>
    <p:bodyStyle>
      <a:lvl1pPr marL="365125" indent="-255588" algn="l" rtl="0" eaLnBrk="0" fontAlgn="base" hangingPunct="0">
        <a:spcBef>
          <a:spcPts val="400"/>
        </a:spcBef>
        <a:spcAft>
          <a:spcPct val="0"/>
        </a:spcAft>
        <a:buClr>
          <a:schemeClr val="accent1"/>
        </a:buClr>
        <a:buSzPct val="68000"/>
        <a:buFont typeface="Wingdings 3" pitchFamily="18" charset="2"/>
        <a:buChar char=""/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0713" indent="-228600" algn="l" rtl="0" eaLnBrk="0" fontAlgn="base" hangingPunct="0">
        <a:spcBef>
          <a:spcPts val="325"/>
        </a:spcBef>
        <a:spcAft>
          <a:spcPct val="0"/>
        </a:spcAft>
        <a:buClr>
          <a:schemeClr val="accent1"/>
        </a:buClr>
        <a:buFont typeface="Verdana" pitchFamily="34" charset="0"/>
        <a:buChar char="◦"/>
        <a:defRPr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8838" indent="-228600" algn="l" rtl="0" eaLnBrk="0" fontAlgn="base" hangingPunct="0">
        <a:spcBef>
          <a:spcPts val="350"/>
        </a:spcBef>
        <a:spcAft>
          <a:spcPct val="0"/>
        </a:spcAft>
        <a:buClr>
          <a:schemeClr val="accent2"/>
        </a:buClr>
        <a:buSzPct val="100000"/>
        <a:buFont typeface="Wingdings 2" pitchFamily="18" charset="2"/>
        <a:buChar char="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0" fontAlgn="base" hangingPunct="0">
        <a:spcBef>
          <a:spcPts val="350"/>
        </a:spcBef>
        <a:spcAft>
          <a:spcPct val="0"/>
        </a:spcAft>
        <a:buClr>
          <a:schemeClr val="accent2"/>
        </a:buClr>
        <a:buFont typeface="Wingdings 2" pitchFamily="18" charset="2"/>
        <a:buChar char=""/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0" fontAlgn="base" hangingPunct="0">
        <a:spcBef>
          <a:spcPts val="350"/>
        </a:spcBef>
        <a:spcAft>
          <a:spcPct val="0"/>
        </a:spcAft>
        <a:buClr>
          <a:schemeClr val="accent2"/>
        </a:buClr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8" Type="http://schemas.openxmlformats.org/officeDocument/2006/relationships/image" Target="../media/image5.jpeg"/><Relationship Id="rId17" Type="http://schemas.microsoft.com/office/2007/relationships/hdphoto" Target="NUL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63" Type="http://schemas.microsoft.com/office/2007/relationships/hdphoto" Target="NULL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85786" y="214290"/>
            <a:ext cx="7772400" cy="3070694"/>
          </a:xfrm>
        </p:spPr>
        <p:txBody>
          <a:bodyPr>
            <a:normAutofit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ru-RU" sz="4400" dirty="0" smtClean="0"/>
              <a:t>В школу за здоровьем</a:t>
            </a:r>
            <a:br>
              <a:rPr lang="ru-RU" sz="4400" dirty="0" smtClean="0"/>
            </a:br>
            <a:endParaRPr lang="en-US" sz="4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2875" y="5286375"/>
            <a:ext cx="6400800" cy="1752600"/>
          </a:xfrm>
        </p:spPr>
        <p:txBody>
          <a:bodyPr>
            <a:normAutofit/>
          </a:bodyPr>
          <a:lstStyle/>
          <a:p>
            <a:pPr marR="0" algn="l" eaLnBrk="1" hangingPunct="1">
              <a:defRPr/>
            </a:pPr>
            <a:r>
              <a:rPr lang="ru-RU" sz="24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МОУ «Средняя школа №1»</a:t>
            </a:r>
          </a:p>
          <a:p>
            <a:pPr marR="0" algn="l" eaLnBrk="1" hangingPunct="1">
              <a:defRPr/>
            </a:pPr>
            <a:r>
              <a:rPr lang="ru-RU" sz="24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г.Гаврилов-Ям</a:t>
            </a:r>
          </a:p>
          <a:p>
            <a:pPr marR="0" algn="l" eaLnBrk="1" hangingPunct="1">
              <a:defRPr/>
            </a:pPr>
            <a:r>
              <a:rPr lang="ru-RU" sz="24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Ярославской области</a:t>
            </a:r>
            <a:endParaRPr lang="en-US" sz="2400" b="1" dirty="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p:transition>
    <p:wheel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extBox 4"/>
          <p:cNvSpPr txBox="1">
            <a:spLocks noChangeArrowheads="1"/>
          </p:cNvSpPr>
          <p:nvPr/>
        </p:nvSpPr>
        <p:spPr bwMode="auto">
          <a:xfrm>
            <a:off x="1692275" y="260648"/>
            <a:ext cx="561657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ru-RU" b="1" dirty="0">
                <a:solidFill>
                  <a:srgbClr val="00B0F0"/>
                </a:solidFill>
              </a:rPr>
              <a:t>                             </a:t>
            </a:r>
          </a:p>
        </p:txBody>
      </p:sp>
      <p:sp>
        <p:nvSpPr>
          <p:cNvPr id="19460" name="Rectangle 4"/>
          <p:cNvSpPr>
            <a:spLocks noChangeArrowheads="1"/>
          </p:cNvSpPr>
          <p:nvPr/>
        </p:nvSpPr>
        <p:spPr bwMode="auto">
          <a:xfrm>
            <a:off x="1979712" y="349446"/>
            <a:ext cx="4896543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u-RU" sz="32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Олимпийский спринт</a:t>
            </a:r>
            <a:endParaRPr kumimoji="0" lang="ru-RU" sz="3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pic>
        <p:nvPicPr>
          <p:cNvPr id="8" name="Рисунок 7" descr="L:\Неделя Здоровья 2018 год\Неделя Здоровтя по дням\неделя Здоровья -5 день\DSCN0663.JPG"/>
          <p:cNvPicPr/>
          <p:nvPr/>
        </p:nvPicPr>
        <p:blipFill>
          <a:blip r:embed="rId2" cstate="print">
            <a:lum contrast="20000"/>
          </a:blip>
          <a:srcRect l="15961" t="15318" r="16775" b="10693"/>
          <a:stretch>
            <a:fillRect/>
          </a:stretch>
        </p:blipFill>
        <p:spPr bwMode="auto">
          <a:xfrm>
            <a:off x="755576" y="1772816"/>
            <a:ext cx="3816424" cy="2952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Рисунок 8" descr="L:\Неделя Здоровья 2018 год\Неделя Здоровтя по дням\неделя Здоровья -5 день\DSCN0706.JPG"/>
          <p:cNvPicPr/>
          <p:nvPr/>
        </p:nvPicPr>
        <p:blipFill>
          <a:blip r:embed="rId3" cstate="print">
            <a:lum contrast="20000"/>
          </a:blip>
          <a:srcRect l="15961" r="13681" b="13873"/>
          <a:stretch>
            <a:fillRect/>
          </a:stretch>
        </p:blipFill>
        <p:spPr bwMode="auto">
          <a:xfrm>
            <a:off x="5148064" y="1844824"/>
            <a:ext cx="3444230" cy="2884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wheel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extBox 6"/>
          <p:cNvSpPr txBox="1">
            <a:spLocks noChangeArrowheads="1"/>
          </p:cNvSpPr>
          <p:nvPr/>
        </p:nvSpPr>
        <p:spPr bwMode="auto">
          <a:xfrm>
            <a:off x="1979613" y="476250"/>
            <a:ext cx="5545137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b="1" dirty="0">
                <a:solidFill>
                  <a:srgbClr val="00B0F0"/>
                </a:solidFill>
              </a:rPr>
              <a:t>                        </a:t>
            </a:r>
          </a:p>
        </p:txBody>
      </p:sp>
      <p:sp>
        <p:nvSpPr>
          <p:cNvPr id="20484" name="Rectangle 4"/>
          <p:cNvSpPr>
            <a:spLocks noChangeArrowheads="1"/>
          </p:cNvSpPr>
          <p:nvPr/>
        </p:nvSpPr>
        <p:spPr bwMode="auto">
          <a:xfrm>
            <a:off x="0" y="404770"/>
            <a:ext cx="9144000" cy="58477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u-RU" sz="3200" b="1" dirty="0" smtClean="0">
                <a:solidFill>
                  <a:srgbClr val="FF0000"/>
                </a:solidFill>
                <a:latin typeface="Arial" pitchFamily="34" charset="0"/>
                <a:ea typeface="Times New Roman" pitchFamily="18" charset="0"/>
              </a:rPr>
              <a:t>Здоровым быть – Здорово!</a:t>
            </a:r>
            <a:r>
              <a:rPr kumimoji="0" lang="ru-RU" sz="32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Arial" pitchFamily="34" charset="0"/>
                <a:ea typeface="Times New Roman" pitchFamily="18" charset="0"/>
              </a:rPr>
              <a:t> </a:t>
            </a:r>
            <a:endParaRPr kumimoji="0" lang="ru-RU" sz="3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pic>
        <p:nvPicPr>
          <p:cNvPr id="9" name="Рисунок 8" descr="L:\Неделя Здоровья 2018 год\Неделя Здоровтя по дням\неделя Здоровья -5 день\DSC05797.JPG"/>
          <p:cNvPicPr/>
          <p:nvPr/>
        </p:nvPicPr>
        <p:blipFill>
          <a:blip r:embed="rId2" cstate="print">
            <a:lum contrast="20000"/>
          </a:blip>
          <a:srcRect/>
          <a:stretch>
            <a:fillRect/>
          </a:stretch>
        </p:blipFill>
        <p:spPr bwMode="auto">
          <a:xfrm>
            <a:off x="611560" y="1844824"/>
            <a:ext cx="3779887" cy="27119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Рисунок 9" descr="L:\Неделя Здоровья 2018 год\Неделя Здоровтя по дням\неделя Здоровья -5 день\DSC05853.JPG"/>
          <p:cNvPicPr/>
          <p:nvPr/>
        </p:nvPicPr>
        <p:blipFill>
          <a:blip r:embed="rId3" cstate="print"/>
          <a:srcRect l="11047" t="6114"/>
          <a:stretch>
            <a:fillRect/>
          </a:stretch>
        </p:blipFill>
        <p:spPr bwMode="auto">
          <a:xfrm>
            <a:off x="4788024" y="1916832"/>
            <a:ext cx="3346698" cy="26959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wheel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Заголовок 2"/>
          <p:cNvSpPr>
            <a:spLocks noGrp="1"/>
          </p:cNvSpPr>
          <p:nvPr>
            <p:ph type="title"/>
          </p:nvPr>
        </p:nvSpPr>
        <p:spPr>
          <a:xfrm>
            <a:off x="428596" y="908720"/>
            <a:ext cx="8229600" cy="4968552"/>
          </a:xfrm>
        </p:spPr>
        <p:txBody>
          <a:bodyPr>
            <a:noAutofit/>
          </a:bodyPr>
          <a:lstStyle/>
          <a:p>
            <a:pPr algn="ctr" eaLnBrk="1" hangingPunct="1">
              <a:defRPr/>
            </a:pPr>
            <a:r>
              <a:rPr lang="ru-RU" sz="3200" dirty="0" smtClean="0">
                <a:solidFill>
                  <a:schemeClr val="bg2">
                    <a:lumMod val="50000"/>
                  </a:schemeClr>
                </a:solidFill>
              </a:rPr>
              <a:t/>
            </a:r>
            <a:br>
              <a:rPr lang="ru-RU" sz="3200" dirty="0" smtClean="0">
                <a:solidFill>
                  <a:schemeClr val="bg2">
                    <a:lumMod val="50000"/>
                  </a:schemeClr>
                </a:solidFill>
              </a:rPr>
            </a:br>
            <a:r>
              <a:rPr lang="ru-RU" sz="3200" dirty="0" smtClean="0">
                <a:solidFill>
                  <a:schemeClr val="bg2">
                    <a:lumMod val="50000"/>
                  </a:schemeClr>
                </a:solidFill>
              </a:rPr>
              <a:t>В заключение</a:t>
            </a:r>
            <a:r>
              <a:rPr lang="ru-RU" sz="3200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ru-RU" sz="3200" dirty="0" smtClean="0">
                <a:solidFill>
                  <a:schemeClr val="bg2">
                    <a:lumMod val="50000"/>
                  </a:schemeClr>
                </a:solidFill>
              </a:rPr>
              <a:t>можно сказать, что в «Средней школе №1» создана благоприятная </a:t>
            </a:r>
            <a:r>
              <a:rPr lang="ru-RU" sz="3200" dirty="0" err="1" smtClean="0">
                <a:solidFill>
                  <a:schemeClr val="bg2">
                    <a:lumMod val="50000"/>
                  </a:schemeClr>
                </a:solidFill>
              </a:rPr>
              <a:t>здоровьесберегающая</a:t>
            </a:r>
            <a:r>
              <a:rPr lang="ru-RU" sz="3200" dirty="0" smtClean="0">
                <a:solidFill>
                  <a:schemeClr val="bg2">
                    <a:lumMod val="50000"/>
                  </a:schemeClr>
                </a:solidFill>
              </a:rPr>
              <a:t> среда направленная на обеспечение качества образовательного процесса, накоплен огромный положительный опыт, что подтверждают результаты работы школы и успехи наших учеников</a:t>
            </a:r>
            <a:endParaRPr lang="ru-RU" sz="32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</p:cSld>
  <p:clrMapOvr>
    <a:masterClrMapping/>
  </p:clrMapOvr>
  <p:transition>
    <p:wheel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одержимое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endParaRPr lang="ru-RU" dirty="0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/>
              <a:t>Спасибо за внимание!</a:t>
            </a:r>
            <a:endParaRPr lang="ru-RU" dirty="0"/>
          </a:p>
        </p:txBody>
      </p:sp>
    </p:spTree>
  </p:cSld>
  <p:clrMapOvr>
    <a:masterClrMapping/>
  </p:clrMapOvr>
  <p:transition>
    <p:whee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95536" y="980728"/>
            <a:ext cx="8352928" cy="4104456"/>
          </a:xfrm>
        </p:spPr>
        <p:txBody>
          <a:bodyPr>
            <a:normAutofit fontScale="90000"/>
          </a:bodyPr>
          <a:lstStyle/>
          <a:p>
            <a:pPr algn="ctr"/>
            <a:r>
              <a:rPr lang="ru-RU" i="1" dirty="0" smtClean="0"/>
              <a:t>«Чтобы сделать ребёнка умным и рассудительным,</a:t>
            </a:r>
            <a:r>
              <a:rPr lang="ru-RU" dirty="0" smtClean="0"/>
              <a:t/>
            </a:r>
            <a:br>
              <a:rPr lang="ru-RU" dirty="0" smtClean="0"/>
            </a:br>
            <a:r>
              <a:rPr lang="ru-RU" i="1" dirty="0" smtClean="0"/>
              <a:t>сделайте его крепким и здоровым»</a:t>
            </a:r>
            <a:r>
              <a:rPr lang="ru-RU" dirty="0" smtClean="0"/>
              <a:t/>
            </a:r>
            <a:br>
              <a:rPr lang="ru-RU" dirty="0" smtClean="0"/>
            </a:br>
            <a:r>
              <a:rPr lang="ru-RU" dirty="0" smtClean="0"/>
              <a:t>Ж.-Ж. Руссо</a:t>
            </a:r>
            <a:br>
              <a:rPr lang="ru-RU" dirty="0" smtClean="0"/>
            </a:br>
            <a:endParaRPr lang="ru-RU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</p:cSld>
  <p:clrMapOvr>
    <a:masterClrMapping/>
  </p:clrMapOvr>
  <p:transition>
    <p:wheel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700808"/>
          </a:xfrm>
        </p:spPr>
        <p:txBody>
          <a:bodyPr>
            <a:normAutofit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ru-RU" sz="3200" u="sng" dirty="0" smtClean="0">
                <a:solidFill>
                  <a:srgbClr val="FF0000"/>
                </a:solidFill>
              </a:rPr>
              <a:t>Праздник  день «Здоровья и спорта»</a:t>
            </a:r>
            <a:r>
              <a:rPr lang="ru-RU" dirty="0" smtClean="0"/>
              <a:t/>
            </a:r>
            <a:br>
              <a:rPr lang="ru-RU" dirty="0" smtClean="0"/>
            </a:br>
            <a:endParaRPr lang="ru-RU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4" name="Содержимое 3" descr="D:\Фото школьные\Открытие стадиона от газпрома сентябрь 2017 год\DSC_1121.JPG"/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BEBA8EAE-BF5A-486C-A8C5-ECC9F3942E4B}">
                <a14:imgProps xmlns:ve="http://schemas.openxmlformats.org/markup-compatibility/2006" xmlns:m="http://schemas.openxmlformats.org/officeDocument/2006/math" xmlns:wp="http://schemas.openxmlformats.org/drawingml/2006/wordprocessingDrawing" xmlns:wne="http://schemas.microsoft.com/office/word/2006/wordml" xmlns:a14="http://schemas.microsoft.com/office/drawing/2010/main" xmlns:wps="http://schemas.microsoft.com/office/word/2010/wordprocessingShape" xmlns:wpi="http://schemas.microsoft.com/office/word/2010/wordprocessingInk" xmlns:wpg="http://schemas.microsoft.com/office/word/2010/wordprocessingGroup" xmlns:w16se="http://schemas.microsoft.com/office/word/2015/wordml/symex" xmlns:w15="http://schemas.microsoft.com/office/word/2012/wordml" xmlns:w14="http://schemas.microsoft.com/office/word/2010/wordml" xmlns:w="http://schemas.openxmlformats.org/wordprocessingml/2006/main" xmlns:w10="urn:schemas-microsoft-com:office:word" xmlns:wp14="http://schemas.microsoft.com/office/word/2010/wordprocessingDrawing" xmlns:v="urn:schemas-microsoft-com:vml" xmlns:o="urn:schemas-microsoft-com:office:office" xmlns:mc="http://schemas.openxmlformats.org/markup-compatibility/2006" xmlns:cx1="http://schemas.microsoft.com/office/drawing/2015/9/8/chartex" xmlns:cx="http://schemas.microsoft.com/office/drawing/2014/chartex" xmlns:wpc="http://schemas.microsoft.com/office/word/2010/wordprocessingCanvas" xmlns="" xmlns:pic="http://schemas.openxmlformats.org/drawingml/2006/picture" xmlns:lc="http://schemas.openxmlformats.org/drawingml/2006/lockedCanvas">
                  <a14:imgLayer r:embed="rId17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ve="http://schemas.openxmlformats.org/markup-compatibility/2006" xmlns:m="http://schemas.openxmlformats.org/officeDocument/2006/math" xmlns:wp="http://schemas.openxmlformats.org/drawingml/2006/wordprocessingDrawing" xmlns:wne="http://schemas.microsoft.com/office/word/2006/wordml" xmlns:a14="http://schemas.microsoft.com/office/drawing/2010/main" xmlns:wps="http://schemas.microsoft.com/office/word/2010/wordprocessingShape" xmlns:wpi="http://schemas.microsoft.com/office/word/2010/wordprocessingInk" xmlns:wpg="http://schemas.microsoft.com/office/word/2010/wordprocessingGroup" xmlns:w16se="http://schemas.microsoft.com/office/word/2015/wordml/symex" xmlns:w15="http://schemas.microsoft.com/office/word/2012/wordml" xmlns:w14="http://schemas.microsoft.com/office/word/2010/wordml" xmlns:w="http://schemas.openxmlformats.org/wordprocessingml/2006/main" xmlns:w10="urn:schemas-microsoft-com:office:word" xmlns:wp14="http://schemas.microsoft.com/office/word/2010/wordprocessingDrawing" xmlns:v="urn:schemas-microsoft-com:vml" xmlns:o="urn:schemas-microsoft-com:office:office" xmlns:mc="http://schemas.openxmlformats.org/markup-compatibility/2006" xmlns:cx1="http://schemas.microsoft.com/office/drawing/2015/9/8/chartex" xmlns:cx="http://schemas.microsoft.com/office/drawing/2014/chartex" xmlns:wpc="http://schemas.microsoft.com/office/word/2010/wordprocessingCanvas" xmlns="" xmlns:pic="http://schemas.openxmlformats.org/drawingml/2006/picture" xmlns:lc="http://schemas.openxmlformats.org/drawingml/2006/lockedCanvas" val="0"/>
              </a:ext>
            </a:extLst>
          </a:blip>
          <a:srcRect/>
          <a:stretch>
            <a:fillRect/>
          </a:stretch>
        </p:blipFill>
        <p:spPr bwMode="auto">
          <a:xfrm>
            <a:off x="467544" y="1772816"/>
            <a:ext cx="3600400" cy="27363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C:\Users\Ирина\YandexDisk\Фотокамера\2017-02-16 20-16-40.JPG"/>
          <p:cNvPicPr>
            <a:picLocks noChangeAspect="1" noChangeArrowheads="1"/>
          </p:cNvPicPr>
          <p:nvPr/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4788913" y="1844824"/>
            <a:ext cx="3926595" cy="2628547"/>
          </a:xfrm>
          <a:prstGeom prst="rect">
            <a:avLst/>
          </a:prstGeom>
          <a:noFill/>
        </p:spPr>
      </p:pic>
    </p:spTree>
  </p:cSld>
  <p:clrMapOvr>
    <a:masterClrMapping/>
  </p:clrMapOvr>
  <p:transition>
    <p:wheel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2060848"/>
          </a:xfrm>
        </p:spPr>
        <p:txBody>
          <a:bodyPr>
            <a:normAutofit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ru-RU" sz="3200" dirty="0" smtClean="0">
                <a:solidFill>
                  <a:srgbClr val="FF0000"/>
                </a:solidFill>
              </a:rPr>
              <a:t>Спортивный </a:t>
            </a:r>
            <a:r>
              <a:rPr lang="ru-RU" sz="3200" dirty="0" err="1" smtClean="0">
                <a:solidFill>
                  <a:srgbClr val="FF0000"/>
                </a:solidFill>
              </a:rPr>
              <a:t>флэшмоб</a:t>
            </a:r>
            <a:r>
              <a:rPr lang="ru-RU" sz="3200" dirty="0" smtClean="0">
                <a:solidFill>
                  <a:srgbClr val="FF0000"/>
                </a:solidFill>
              </a:rPr>
              <a:t> </a:t>
            </a:r>
            <a:r>
              <a:rPr lang="ru-RU" dirty="0" smtClean="0"/>
              <a:t/>
            </a:r>
            <a:br>
              <a:rPr lang="ru-RU" dirty="0" smtClean="0"/>
            </a:br>
            <a:endParaRPr lang="ru-RU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2285984" y="1357298"/>
            <a:ext cx="4500594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3600" b="1" dirty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+mn-lt"/>
              </a:rPr>
              <a:t>Куликовская битва</a:t>
            </a:r>
          </a:p>
        </p:txBody>
      </p:sp>
      <p:pic>
        <p:nvPicPr>
          <p:cNvPr id="7" name="Содержимое 6" descr="L:\17-18день здоровья\День здоровья 2017\DSC01648.JPG"/>
          <p:cNvPicPr>
            <a:picLocks noGrp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91680" y="1412776"/>
            <a:ext cx="5832648" cy="44644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wheel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ru-RU" sz="3200" dirty="0" smtClean="0">
                <a:solidFill>
                  <a:srgbClr val="FF0000"/>
                </a:solidFill>
              </a:rPr>
              <a:t>Школьный стадион</a:t>
            </a:r>
            <a:endParaRPr lang="ru-RU" sz="3200" dirty="0">
              <a:solidFill>
                <a:srgbClr val="FF0000"/>
              </a:solidFill>
            </a:endParaRPr>
          </a:p>
        </p:txBody>
      </p:sp>
      <p:pic>
        <p:nvPicPr>
          <p:cNvPr id="8" name="Содержимое 7" descr="D:\Наталия\САЙТ\САЙТ 2017-2018 год\Открытие школьного стадиона-статья\DSC_1190.JPG"/>
          <p:cNvPicPr>
            <a:picLocks noGrp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1556792"/>
            <a:ext cx="4104456" cy="32403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Рисунок 8" descr="D:\Наталия\САЙТ\САЙТ 2017-2018 год\Открытие школьного стадиона-статья\DSC_1175.JPG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88024" y="1628800"/>
            <a:ext cx="4104456" cy="31428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wheel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ru-RU" sz="3600" dirty="0" smtClean="0">
                <a:solidFill>
                  <a:srgbClr val="FF0000"/>
                </a:solidFill>
              </a:rPr>
              <a:t>Вперед к ЗОЖ</a:t>
            </a:r>
            <a:r>
              <a:rPr lang="ru-RU" dirty="0" smtClean="0"/>
              <a:t/>
            </a:r>
            <a:br>
              <a:rPr lang="ru-RU" dirty="0" smtClean="0"/>
            </a:br>
            <a:endParaRPr lang="ru-RU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5" name="Содержимое 4" descr="L:\ИРИНЕ\DSC07665.JPG"/>
          <p:cNvPicPr>
            <a:picLocks noGrp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1484784"/>
            <a:ext cx="4392488" cy="35283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Рисунок 6" descr="D:\впк разведчик\IMG_1576.jpg"/>
          <p:cNvPicPr/>
          <p:nvPr/>
        </p:nvPicPr>
        <p:blipFill rotWithShape="1">
          <a:blip r:embed="rId3" cstate="print">
            <a:extLst>
              <a:ext uri="{BEBA8EAE-BF5A-486C-A8C5-ECC9F3942E4B}">
                <a14:imgProps xmlns:ve="http://schemas.openxmlformats.org/markup-compatibility/2006" xmlns:m="http://schemas.openxmlformats.org/officeDocument/2006/math" xmlns:wp="http://schemas.openxmlformats.org/drawingml/2006/wordprocessingDrawing" xmlns:wne="http://schemas.microsoft.com/office/word/2006/wordml" xmlns:a14="http://schemas.microsoft.com/office/drawing/2010/main" xmlns:wps="http://schemas.microsoft.com/office/word/2010/wordprocessingShape" xmlns:wpi="http://schemas.microsoft.com/office/word/2010/wordprocessingInk" xmlns:wpg="http://schemas.microsoft.com/office/word/2010/wordprocessingGroup" xmlns:w16se="http://schemas.microsoft.com/office/word/2015/wordml/symex" xmlns:w15="http://schemas.microsoft.com/office/word/2012/wordml" xmlns:w14="http://schemas.microsoft.com/office/word/2010/wordml" xmlns:w="http://schemas.openxmlformats.org/wordprocessingml/2006/main" xmlns:w10="urn:schemas-microsoft-com:office:word" xmlns:wp14="http://schemas.microsoft.com/office/word/2010/wordprocessingDrawing" xmlns:v="urn:schemas-microsoft-com:vml" xmlns:o="urn:schemas-microsoft-com:office:office" xmlns:mc="http://schemas.openxmlformats.org/markup-compatibility/2006" xmlns:cx1="http://schemas.microsoft.com/office/drawing/2015/9/8/chartex" xmlns:cx="http://schemas.microsoft.com/office/drawing/2014/chartex" xmlns:wpc="http://schemas.microsoft.com/office/word/2010/wordprocessingCanvas" xmlns="" xmlns:pic="http://schemas.openxmlformats.org/drawingml/2006/picture" xmlns:lc="http://schemas.openxmlformats.org/drawingml/2006/lockedCanvas">
                  <a14:imgLayer r:embed="rId63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ve="http://schemas.openxmlformats.org/markup-compatibility/2006" xmlns:m="http://schemas.openxmlformats.org/officeDocument/2006/math" xmlns:wp="http://schemas.openxmlformats.org/drawingml/2006/wordprocessingDrawing" xmlns:wne="http://schemas.microsoft.com/office/word/2006/wordml" xmlns:a14="http://schemas.microsoft.com/office/drawing/2010/main" xmlns:wps="http://schemas.microsoft.com/office/word/2010/wordprocessingShape" xmlns:wpi="http://schemas.microsoft.com/office/word/2010/wordprocessingInk" xmlns:wpg="http://schemas.microsoft.com/office/word/2010/wordprocessingGroup" xmlns:w16se="http://schemas.microsoft.com/office/word/2015/wordml/symex" xmlns:w15="http://schemas.microsoft.com/office/word/2012/wordml" xmlns:w14="http://schemas.microsoft.com/office/word/2010/wordml" xmlns:w="http://schemas.openxmlformats.org/wordprocessingml/2006/main" xmlns:w10="urn:schemas-microsoft-com:office:word" xmlns:wp14="http://schemas.microsoft.com/office/word/2010/wordprocessingDrawing" xmlns:v="urn:schemas-microsoft-com:vml" xmlns:o="urn:schemas-microsoft-com:office:office" xmlns:mc="http://schemas.openxmlformats.org/markup-compatibility/2006" xmlns:cx1="http://schemas.microsoft.com/office/drawing/2015/9/8/chartex" xmlns:cx="http://schemas.microsoft.com/office/drawing/2014/chartex" xmlns:wpc="http://schemas.microsoft.com/office/word/2010/wordprocessingCanvas" xmlns="" xmlns:pic="http://schemas.openxmlformats.org/drawingml/2006/picture" xmlns:lc="http://schemas.openxmlformats.org/drawingml/2006/lockedCanvas" val="0"/>
              </a:ext>
            </a:extLst>
          </a:blip>
          <a:srcRect b="9192"/>
          <a:stretch/>
        </p:blipFill>
        <p:spPr bwMode="auto">
          <a:xfrm>
            <a:off x="5436096" y="1484784"/>
            <a:ext cx="2952328" cy="352839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ve="http://schemas.openxmlformats.org/markup-compatibility/2006" xmlns:m="http://schemas.openxmlformats.org/officeDocument/2006/math" xmlns:wp="http://schemas.openxmlformats.org/drawingml/2006/wordprocessingDrawing" xmlns:wne="http://schemas.microsoft.com/office/word/2006/wordml" xmlns:a14="http://schemas.microsoft.com/office/drawing/2010/main" xmlns:wps="http://schemas.microsoft.com/office/word/2010/wordprocessingShape" xmlns:wpi="http://schemas.microsoft.com/office/word/2010/wordprocessingInk" xmlns:wpg="http://schemas.microsoft.com/office/word/2010/wordprocessingGroup" xmlns:w16se="http://schemas.microsoft.com/office/word/2015/wordml/symex" xmlns:w15="http://schemas.microsoft.com/office/word/2012/wordml" xmlns:w14="http://schemas.microsoft.com/office/word/2010/wordml" xmlns:w="http://schemas.openxmlformats.org/wordprocessingml/2006/main" xmlns:w10="urn:schemas-microsoft-com:office:word" xmlns:wp14="http://schemas.microsoft.com/office/word/2010/wordprocessingDrawing" xmlns:v="urn:schemas-microsoft-com:vml" xmlns:o="urn:schemas-microsoft-com:office:office" xmlns:mc="http://schemas.openxmlformats.org/markup-compatibility/2006" xmlns:cx1="http://schemas.microsoft.com/office/drawing/2015/9/8/chartex" xmlns:cx="http://schemas.microsoft.com/office/drawing/2014/chartex" xmlns:wpc="http://schemas.microsoft.com/office/word/2010/wordprocessingCanvas" xmlns="" xmlns:pic="http://schemas.openxmlformats.org/drawingml/2006/picture" xmlns:lc="http://schemas.openxmlformats.org/drawingml/2006/lockedCanvas"/>
            </a:ext>
          </a:extLst>
        </p:spPr>
      </p:pic>
    </p:spTree>
  </p:cSld>
  <p:clrMapOvr>
    <a:masterClrMapping/>
  </p:clrMapOvr>
  <p:transition>
    <p:wheel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ru-RU" sz="3200" dirty="0" smtClean="0">
                <a:solidFill>
                  <a:srgbClr val="FF0000"/>
                </a:solidFill>
              </a:rPr>
              <a:t>Успехи наших учеников</a:t>
            </a:r>
            <a:r>
              <a:rPr lang="ru-RU" sz="3200" dirty="0" smtClean="0"/>
              <a:t/>
            </a:r>
            <a:br>
              <a:rPr lang="ru-RU" sz="3200" dirty="0" smtClean="0"/>
            </a:br>
            <a:endParaRPr lang="ru-RU" sz="32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2050" name="Picture 2" descr="C:\Users\Ирина\YandexDisk\Фотокамера\2017-10-13 11-02-30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64167" y="1341438"/>
            <a:ext cx="3071448" cy="2303586"/>
          </a:xfrm>
          <a:prstGeom prst="rect">
            <a:avLst/>
          </a:prstGeom>
          <a:noFill/>
        </p:spPr>
      </p:pic>
      <p:pic>
        <p:nvPicPr>
          <p:cNvPr id="2051" name="Picture 3" descr="C:\Users\Ирина\YandexDisk\Фотокамера\IMG_20181206_151104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99993" y="1394774"/>
            <a:ext cx="2915816" cy="2186862"/>
          </a:xfrm>
          <a:prstGeom prst="rect">
            <a:avLst/>
          </a:prstGeom>
          <a:noFill/>
        </p:spPr>
      </p:pic>
      <p:pic>
        <p:nvPicPr>
          <p:cNvPr id="2052" name="Picture 4" descr="C:\Users\Ирина\YandexDisk\Фотокамера\DSC_7194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43608" y="4077072"/>
            <a:ext cx="3131840" cy="2096521"/>
          </a:xfrm>
          <a:prstGeom prst="rect">
            <a:avLst/>
          </a:prstGeom>
          <a:noFill/>
        </p:spPr>
      </p:pic>
      <p:pic>
        <p:nvPicPr>
          <p:cNvPr id="2053" name="Picture 5" descr="C:\Users\Ирина\YandexDisk\Фотокамера\2017-10-21 00-48-40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608448" y="4149080"/>
            <a:ext cx="2958488" cy="1980475"/>
          </a:xfrm>
          <a:prstGeom prst="rect">
            <a:avLst/>
          </a:prstGeom>
          <a:noFill/>
        </p:spPr>
      </p:pic>
    </p:spTree>
  </p:cSld>
  <p:clrMapOvr>
    <a:masterClrMapping/>
  </p:clrMapOvr>
  <p:transition>
    <p:wheel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extBox 7"/>
          <p:cNvSpPr txBox="1">
            <a:spLocks noChangeArrowheads="1"/>
          </p:cNvSpPr>
          <p:nvPr/>
        </p:nvSpPr>
        <p:spPr bwMode="auto">
          <a:xfrm>
            <a:off x="1692275" y="332656"/>
            <a:ext cx="597535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ru-RU" sz="2400" dirty="0"/>
              <a:t>                  </a:t>
            </a:r>
            <a:endParaRPr lang="ru-RU" sz="2400" dirty="0">
              <a:solidFill>
                <a:srgbClr val="00B0F0"/>
              </a:solidFill>
            </a:endParaRPr>
          </a:p>
        </p:txBody>
      </p:sp>
      <p:sp>
        <p:nvSpPr>
          <p:cNvPr id="17412" name="Rectangle 4"/>
          <p:cNvSpPr>
            <a:spLocks noChangeArrowheads="1"/>
          </p:cNvSpPr>
          <p:nvPr/>
        </p:nvSpPr>
        <p:spPr bwMode="auto">
          <a:xfrm>
            <a:off x="1547664" y="304441"/>
            <a:ext cx="612068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169988" algn="l"/>
              </a:tabLst>
            </a:pPr>
            <a:r>
              <a:rPr lang="ru-RU" sz="32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Неделя Здоровья и спорта</a:t>
            </a:r>
            <a:endParaRPr kumimoji="0" lang="ru-RU" sz="3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pic>
        <p:nvPicPr>
          <p:cNvPr id="7" name="Рисунок 6" descr="L:\Неделя Здоровья 2018 год\Неделя Здоровтя по дням\Неделя Здоровья - день 1\DSC05303.JP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1196752"/>
            <a:ext cx="3096344" cy="2160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Рисунок 7" descr="L:\Веселые старты 21.02.2018 4 кл\DSCN0408.JPG"/>
          <p:cNvPicPr/>
          <p:nvPr/>
        </p:nvPicPr>
        <p:blipFill>
          <a:blip r:embed="rId3" cstate="print">
            <a:lum bright="10000" contrast="20000"/>
          </a:blip>
          <a:srcRect t="12605" r="20654"/>
          <a:stretch>
            <a:fillRect/>
          </a:stretch>
        </p:blipFill>
        <p:spPr bwMode="auto">
          <a:xfrm>
            <a:off x="4355976" y="1268760"/>
            <a:ext cx="3096344" cy="20554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Рисунок 8" descr="L:\Неделя Здоровья 2018 год\Неделя Здоровтя по дням\Неделя Здоровья - второй день\DSC05480.JPG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55576" y="3861048"/>
            <a:ext cx="3024336" cy="20829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Рисунок 9" descr="L:\Неделя Здоровья 2018 год\Неделя Здоровтя по дням\Неделя Здоровья - день 1\DSC05316.JPG"/>
          <p:cNvPicPr/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644008" y="3861048"/>
            <a:ext cx="2948558" cy="20585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wheel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6" name="Rectangle 4"/>
          <p:cNvSpPr>
            <a:spLocks noChangeArrowheads="1"/>
          </p:cNvSpPr>
          <p:nvPr/>
        </p:nvSpPr>
        <p:spPr bwMode="auto">
          <a:xfrm>
            <a:off x="2051720" y="475460"/>
            <a:ext cx="5040559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u-RU" sz="32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Неделя Здоровья и спорта</a:t>
            </a:r>
            <a:endParaRPr kumimoji="0" lang="ru-RU" sz="3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pic>
        <p:nvPicPr>
          <p:cNvPr id="7" name="Рисунок 6" descr="L:\Неделя Здоровья 2018 год\Неделя Здоровтя по дням\Неделя Здоровья - 3 день\DSC05513.JP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584" y="1340768"/>
            <a:ext cx="2986658" cy="23031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Рисунок 7" descr="L:\Неделя Здоровья 2018 год\DSC05502.JPG"/>
          <p:cNvPicPr/>
          <p:nvPr/>
        </p:nvPicPr>
        <p:blipFill>
          <a:blip r:embed="rId3" cstate="print">
            <a:lum bright="10000" contrast="20000"/>
          </a:blip>
          <a:srcRect/>
          <a:stretch>
            <a:fillRect/>
          </a:stretch>
        </p:blipFill>
        <p:spPr bwMode="auto">
          <a:xfrm>
            <a:off x="4572000" y="1340768"/>
            <a:ext cx="3318123" cy="22745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Рисунок 8" descr="C:\Users\Ирина\Desktop\немецкий язык\НЕМЕЦКИЙ ДЕТСКИЙ УНИВЕРСИТЕТ\DSC_3250.JPG"/>
          <p:cNvPicPr/>
          <p:nvPr/>
        </p:nvPicPr>
        <p:blipFill>
          <a:blip r:embed="rId4" cstate="print">
            <a:lum contrast="30000"/>
          </a:blip>
          <a:srcRect/>
          <a:stretch>
            <a:fillRect/>
          </a:stretch>
        </p:blipFill>
        <p:spPr bwMode="auto">
          <a:xfrm>
            <a:off x="899592" y="4149080"/>
            <a:ext cx="2952328" cy="2160240"/>
          </a:xfrm>
          <a:prstGeom prst="rect">
            <a:avLst/>
          </a:prstGeom>
          <a:noFill/>
        </p:spPr>
      </p:pic>
      <p:pic>
        <p:nvPicPr>
          <p:cNvPr id="10" name="Рисунок 9" descr="L:\Неделя Здоровья 2018 год\Неделя Здоровтя по дням\Неделя Здоровья-4 день\DSC05881.JPG"/>
          <p:cNvPicPr/>
          <p:nvPr/>
        </p:nvPicPr>
        <p:blipFill>
          <a:blip r:embed="rId5" cstate="print"/>
          <a:srcRect r="8182"/>
          <a:stretch>
            <a:fillRect/>
          </a:stretch>
        </p:blipFill>
        <p:spPr bwMode="auto">
          <a:xfrm>
            <a:off x="4644008" y="4149080"/>
            <a:ext cx="3288779" cy="2160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wheel/>
  </p:transition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Открытая">
  <a:themeElements>
    <a:clrScheme name="Открытая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Открытая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inorFont>
    </a:fontScheme>
    <a:fmtScheme name="Открытая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95000" t="-106500" r="5000" b="2065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Открытая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2.xml><?xml version="1.0" encoding="utf-8"?>
<a:themeOverride xmlns:a="http://schemas.openxmlformats.org/drawingml/2006/main">
  <a:clrScheme name="Открытая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3.xml><?xml version="1.0" encoding="utf-8"?>
<a:themeOverride xmlns:a="http://schemas.openxmlformats.org/drawingml/2006/main">
  <a:clrScheme name="Открытая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4.xml><?xml version="1.0" encoding="utf-8"?>
<a:themeOverride xmlns:a="http://schemas.openxmlformats.org/drawingml/2006/main">
  <a:clrScheme name="Открытая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502</TotalTime>
  <Words>57</Words>
  <Application>Microsoft Office PowerPoint</Application>
  <PresentationFormat>Экран (4:3)</PresentationFormat>
  <Paragraphs>20</Paragraphs>
  <Slides>13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14" baseType="lpstr">
      <vt:lpstr>Открытая</vt:lpstr>
      <vt:lpstr>В школу за здоровьем </vt:lpstr>
      <vt:lpstr>«Чтобы сделать ребёнка умным и рассудительным, сделайте его крепким и здоровым» Ж.-Ж. Руссо </vt:lpstr>
      <vt:lpstr>Праздник  день «Здоровья и спорта» </vt:lpstr>
      <vt:lpstr>Спортивный флэшмоб  </vt:lpstr>
      <vt:lpstr>Школьный стадион</vt:lpstr>
      <vt:lpstr>Вперед к ЗОЖ </vt:lpstr>
      <vt:lpstr>Успехи наших учеников </vt:lpstr>
      <vt:lpstr>Слайд 8</vt:lpstr>
      <vt:lpstr>Слайд 9</vt:lpstr>
      <vt:lpstr>Слайд 10</vt:lpstr>
      <vt:lpstr>Слайд 11</vt:lpstr>
      <vt:lpstr> В заключение можно сказать, что в «Средней школе №1» создана благоприятная здоровьесберегающая среда направленная на обеспечение качества образовательного процесса, накоплен огромный положительный опыт, что подтверждают результаты работы школы и успехи наших учеников</vt:lpstr>
      <vt:lpstr>Спасибо за внимание!</vt:lpstr>
    </vt:vector>
  </TitlesOfParts>
  <Company>home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</dc:title>
  <dc:subject>Шаблон оформления</dc:subject>
  <dc:creator>1</dc:creator>
  <cp:keywords>Шаблон оформления</cp:keywords>
  <dc:description>Шаблон оформления</dc:description>
  <cp:lastModifiedBy>Ирина</cp:lastModifiedBy>
  <cp:revision>56</cp:revision>
  <dcterms:created xsi:type="dcterms:W3CDTF">2010-05-11T14:40:54Z</dcterms:created>
  <dcterms:modified xsi:type="dcterms:W3CDTF">2020-08-31T21:39:31Z</dcterms:modified>
  <cp:category>Шаблон оформления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TC300030181049</vt:lpwstr>
  </property>
</Properties>
</file>